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650" r:id="rId2"/>
    <p:sldMasterId id="2147483668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7" r:id="rId5"/>
    <p:sldId id="267" r:id="rId6"/>
    <p:sldId id="270" r:id="rId7"/>
    <p:sldId id="266" r:id="rId8"/>
    <p:sldId id="271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4" r:id="rId23"/>
    <p:sldId id="263" r:id="rId2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7"/>
    <a:srgbClr val="143B65"/>
    <a:srgbClr val="163A66"/>
    <a:srgbClr val="182741"/>
    <a:srgbClr val="88C1FB"/>
    <a:srgbClr val="88C1A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74" autoAdjust="0"/>
    <p:restoredTop sz="86399" autoAdjust="0"/>
  </p:normalViewPr>
  <p:slideViewPr>
    <p:cSldViewPr>
      <p:cViewPr varScale="1">
        <p:scale>
          <a:sx n="112" d="100"/>
          <a:sy n="112" d="100"/>
        </p:scale>
        <p:origin x="208" y="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828" y="2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F4FA1-E705-D642-911A-870EFB734DEF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615B-BC90-6B4E-A584-3EBB2331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13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3ED7939-297B-45BA-B47C-5C35927058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9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7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5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1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8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2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6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6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1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1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5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600" b="0" i="0" u="none" strike="noStrike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8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5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9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8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7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9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sted States Census Bureau">
            <a:extLst>
              <a:ext uri="{FF2B5EF4-FFF2-40B4-BE49-F238E27FC236}">
                <a16:creationId xmlns:a16="http://schemas.microsoft.com/office/drawing/2014/main" id="{794FB8C7-F582-294C-A2E9-B8053A25F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56" y="2958157"/>
            <a:ext cx="1790700" cy="116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pic>
        <p:nvPicPr>
          <p:cNvPr id="19" name="GSA" descr="GSA Starmark logo">
            <a:extLst>
              <a:ext uri="{FF2B5EF4-FFF2-40B4-BE49-F238E27FC236}">
                <a16:creationId xmlns:a16="http://schemas.microsoft.com/office/drawing/2014/main" id="{CEA3245E-F14A-AA42-9624-39BB8B424F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2320" y="3081528"/>
            <a:ext cx="939800" cy="939800"/>
          </a:xfrm>
          <a:prstGeom prst="rect">
            <a:avLst/>
          </a:prstGeom>
        </p:spPr>
      </p:pic>
      <p:pic>
        <p:nvPicPr>
          <p:cNvPr id="21" name="CIOC" descr="Seal of the CIO Council">
            <a:extLst>
              <a:ext uri="{FF2B5EF4-FFF2-40B4-BE49-F238E27FC236}">
                <a16:creationId xmlns:a16="http://schemas.microsoft.com/office/drawing/2014/main" id="{E43662C4-6C9A-7441-AB8D-A7AFE05E48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111" y="2971800"/>
            <a:ext cx="1155700" cy="1155700"/>
          </a:xfrm>
          <a:prstGeom prst="rect">
            <a:avLst/>
          </a:prstGeom>
        </p:spPr>
      </p:pic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3681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8A0E4-8D1D-874C-8F91-5090AB802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For attending the…</a:t>
            </a:r>
          </a:p>
        </p:txBody>
      </p:sp>
    </p:spTree>
    <p:extLst>
      <p:ext uri="{BB962C8B-B14F-4D97-AF65-F5344CB8AC3E}">
        <p14:creationId xmlns:p14="http://schemas.microsoft.com/office/powerpoint/2010/main" val="24484611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223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63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Heading 1">
            <a:extLst>
              <a:ext uri="{FF2B5EF4-FFF2-40B4-BE49-F238E27FC236}">
                <a16:creationId xmlns:a16="http://schemas.microsoft.com/office/drawing/2014/main" id="{D6523D8F-AEC0-8740-88F3-E33A19618D0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ED0C8B5C-8C7D-CD4B-982F-6FE0AD7265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marL="228594" marR="0" lvl="0" indent="-228594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65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465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Heading 1">
            <a:extLst>
              <a:ext uri="{FF2B5EF4-FFF2-40B4-BE49-F238E27FC236}">
                <a16:creationId xmlns:a16="http://schemas.microsoft.com/office/drawing/2014/main" id="{8DE4E73F-E09E-F74C-BE47-6EE4C9A9F9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680373E7-5459-524E-B637-E2639AA101B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1" name="Content Heading 3">
            <a:extLst>
              <a:ext uri="{FF2B5EF4-FFF2-40B4-BE49-F238E27FC236}">
                <a16:creationId xmlns:a16="http://schemas.microsoft.com/office/drawing/2014/main" id="{413E4CA1-ACFB-FA4B-8CA0-3B64D23EC2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833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98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05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71D78-2C18-1E4F-8561-986AF679E273}"/>
              </a:ext>
            </a:extLst>
          </p:cNvPr>
          <p:cNvSpPr/>
          <p:nvPr userDrawn="1"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A87D3DE-08FD-1049-B82B-03AC5DE643A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45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48E3DDE-BB76-E845-828F-0FBEAB40464F}"/>
              </a:ext>
            </a:extLst>
          </p:cNvPr>
          <p:cNvSpPr txBox="1">
            <a:spLocks/>
          </p:cNvSpPr>
          <p:nvPr userDrawn="1"/>
        </p:nvSpPr>
        <p:spPr>
          <a:xfrm>
            <a:off x="838200" y="1752600"/>
            <a:ext cx="10515600" cy="1066800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3000" b="1" i="1" kern="1200">
                <a:solidFill>
                  <a:schemeClr val="bg1"/>
                </a:solidFill>
                <a:latin typeface="Helvetica Bold Oblique" pitchFamily="2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Click to edit 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A931E-600E-AF4F-8B58-BDB9EE90A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F07CCA-0975-BB42-B623-5B403A2A78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1067645"/>
          </a:xfrm>
          <a:prstGeom prst="rect">
            <a:avLst/>
          </a:prstGeom>
        </p:spPr>
      </p:pic>
      <p:sp>
        <p:nvSpPr>
          <p:cNvPr id="2051" name="Title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17405"/>
            <a:ext cx="1051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09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Line" descr="graphic line"/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" name="Footer Slug">
            <a:extLst>
              <a:ext uri="{FF2B5EF4-FFF2-40B4-BE49-F238E27FC236}">
                <a16:creationId xmlns:a16="http://schemas.microsoft.com/office/drawing/2014/main" id="{ACD62210-52F4-6046-B723-D2A396229A6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31F29473-E2E6-F549-8803-BDCB3CB7FD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01401" y="6492240"/>
            <a:ext cx="53340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76" r:id="rId3"/>
    <p:sldLayoutId id="2147483675" r:id="rId4"/>
    <p:sldLayoutId id="2147483677" r:id="rId5"/>
    <p:sldLayoutId id="2147483674" r:id="rId6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 sz="22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4D7233-9131-FF40-AFB9-49EAF2C1DC64}"/>
              </a:ext>
            </a:extLst>
          </p:cNvPr>
          <p:cNvGrpSpPr/>
          <p:nvPr userDrawn="1"/>
        </p:nvGrpSpPr>
        <p:grpSpPr>
          <a:xfrm>
            <a:off x="0" y="0"/>
            <a:ext cx="12188376" cy="177800"/>
            <a:chOff x="0" y="0"/>
            <a:chExt cx="9141282" cy="2857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C2459C-3BCE-E84D-A799-5803BFA53123}"/>
                </a:ext>
              </a:extLst>
            </p:cNvPr>
            <p:cNvSpPr/>
            <p:nvPr userDrawn="1"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6A929-EEC6-F544-9B6A-A0845E14DC76}"/>
                </a:ext>
              </a:extLst>
            </p:cNvPr>
            <p:cNvSpPr/>
            <p:nvPr userDrawn="1"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ine 9" descr="graphic line">
            <a:extLst>
              <a:ext uri="{FF2B5EF4-FFF2-40B4-BE49-F238E27FC236}">
                <a16:creationId xmlns:a16="http://schemas.microsoft.com/office/drawing/2014/main" id="{80B677BB-F4F5-DC42-B3B6-B5CF5AED7D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3A2CA48-B7C7-2E46-A607-3F41A55C7D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C35F0F-7BD1-234C-ADC2-582D7E29240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rgbClr val="003366"/>
        </a:buClr>
        <a:buSzPct val="100000"/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339900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79736A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rgbClr val="B90000"/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ccessibility.digital.gov/" TargetMode="External"/><Relationship Id="rId3" Type="http://schemas.openxmlformats.org/officeDocument/2006/relationships/hyperlink" Target="https://www.section508.gov/" TargetMode="External"/><Relationship Id="rId7" Type="http://schemas.openxmlformats.org/officeDocument/2006/relationships/hyperlink" Target="https://designsystem.digital.go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gital.gov/communities/it-accessibility-section-508/" TargetMode="External"/><Relationship Id="rId5" Type="http://schemas.openxmlformats.org/officeDocument/2006/relationships/hyperlink" Target="https://digital.gov/communities/plain-language/" TargetMode="External"/><Relationship Id="rId10" Type="http://schemas.openxmlformats.org/officeDocument/2006/relationships/hyperlink" Target="https://www.access-board.gov/" TargetMode="External"/><Relationship Id="rId4" Type="http://schemas.openxmlformats.org/officeDocument/2006/relationships/hyperlink" Target="https://digital.gov/" TargetMode="External"/><Relationship Id="rId9" Type="http://schemas.openxmlformats.org/officeDocument/2006/relationships/hyperlink" Target="https://www.plainlanguage.gov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-board.gov/guidelines-and-standards/communications-and-it" TargetMode="External"/><Relationship Id="rId7" Type="http://schemas.openxmlformats.org/officeDocument/2006/relationships/hyperlink" Target="https://www.ada.gov/access-technology/guidanc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gital.gov/resources/21st-century-integrated-digital-experience-act/" TargetMode="External"/><Relationship Id="rId5" Type="http://schemas.openxmlformats.org/officeDocument/2006/relationships/hyperlink" Target="https://www.plainlanguage.gov/law/" TargetMode="External"/><Relationship Id="rId4" Type="http://schemas.openxmlformats.org/officeDocument/2006/relationships/hyperlink" Target="https://www.section508.gov/create/applicability-conformanc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AI/standards-guidelines/mobile/" TargetMode="External"/><Relationship Id="rId3" Type="http://schemas.openxmlformats.org/officeDocument/2006/relationships/hyperlink" Target="https://www.w3.org/WAI/" TargetMode="External"/><Relationship Id="rId7" Type="http://schemas.openxmlformats.org/officeDocument/2006/relationships/hyperlink" Target="https://www.w3.org/TR/ATAG2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TR/UAAG20/" TargetMode="External"/><Relationship Id="rId5" Type="http://schemas.openxmlformats.org/officeDocument/2006/relationships/hyperlink" Target="https://www.w3.org/TR/mobile-accessibility-mapping/" TargetMode="External"/><Relationship Id="rId10" Type="http://schemas.openxmlformats.org/officeDocument/2006/relationships/hyperlink" Target="https://www.w3.org/TR/accessibility-conformance-challenges/" TargetMode="External"/><Relationship Id="rId4" Type="http://schemas.openxmlformats.org/officeDocument/2006/relationships/hyperlink" Target="https://www.w3.org/WAI/WCAG21/quickref/" TargetMode="External"/><Relationship Id="rId9" Type="http://schemas.openxmlformats.org/officeDocument/2006/relationships/hyperlink" Target="https://www.w3.org/WAI/GL/mobile-a11y-tf/wiki/Mobile_Accessibility_Challenge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chrishiggins/announcing-access-a-short-film-about-accessibility-2812ef64a13b" TargetMode="External"/><Relationship Id="rId3" Type="http://schemas.openxmlformats.org/officeDocument/2006/relationships/hyperlink" Target="https://www.boia.org/blog/why-accessibility-is-a-critical-tech-trend-for-2020" TargetMode="External"/><Relationship Id="rId7" Type="http://schemas.openxmlformats.org/officeDocument/2006/relationships/hyperlink" Target="https://www.smashingmagazine.com/2020/09/design-reduced-motion-sensitiviti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icroassist.com/digital-accessibility/mobile-application-accessibility-part-2-of-2/" TargetMode="External"/><Relationship Id="rId5" Type="http://schemas.openxmlformats.org/officeDocument/2006/relationships/hyperlink" Target="https://freeportmetrics.com/blog/design-for-all-best-practices-for-mobile-accessibility/" TargetMode="External"/><Relationship Id="rId4" Type="http://schemas.openxmlformats.org/officeDocument/2006/relationships/hyperlink" Target="https://blog.usablenet.com/mobile-app-accessibility-techniques-for-inclusive-design-part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mobile-accessibility-mapp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CB9-8937-9B4C-BAE7-6F5F4E9F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1000"/>
            <a:ext cx="10058400" cy="1325563"/>
          </a:xfrm>
        </p:spPr>
        <p:txBody>
          <a:bodyPr/>
          <a:lstStyle/>
          <a:p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C66B-9EDE-EF4D-9DA7-8020A15F9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Enabling Missions through Accessible Technology – </a:t>
            </a:r>
            <a:br>
              <a:rPr lang="en-US" sz="2400" dirty="0"/>
            </a:br>
            <a:r>
              <a:rPr lang="en-US" sz="2400" dirty="0"/>
              <a:t>Leaving No One Behind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3F474-7F14-884D-B2D4-53B3E56B92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October 6 &amp; 7, 2020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BCBC98-51B5-6844-B237-E7C0BC09E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Mobile Accessibility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C7F9E-E907-5642-8C1D-0594BCF65A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Emerging technology as it relates to our devices, allowing us to be mobile for persons with disabilities</a:t>
            </a:r>
          </a:p>
        </p:txBody>
      </p:sp>
    </p:spTree>
    <p:extLst>
      <p:ext uri="{BB962C8B-B14F-4D97-AF65-F5344CB8AC3E}">
        <p14:creationId xmlns:p14="http://schemas.microsoft.com/office/powerpoint/2010/main" val="294571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Some Solutions To Mobile Accessibility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Mobile (native and web)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Focus on touch targets and placement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Keep device gestures simple and provide feedback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Ensure consistent layout and templates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Provide easy methods for data entry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Check color contrast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Review content (written in plain language, spaced well for readability)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i="1" dirty="0"/>
              <a:t>(See Resources: 6 Step Mobile App Accessibility Checklist)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358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Stereo to Mono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When using a single headphone or have hearing in one ear, direct the audio into a specific ear.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Sound Amplifier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Hear things more clearly by boosting sound, filtering background noise for how you hear best.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Track Hearing Health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Apps track decibel levels of the sounds around you, identifying damaging noise levels.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Hearing Aid Support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Based on a Bluetooth technology, it lets you manage audio levels from your device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Haptic Feedback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Beeps and chimes aren’t the only way to know you’ve received a notification.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23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Use Gestures to Navigate Your Device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Explore content using gestures to navigate item-by-item as well as by touch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Bluetooth Braille Display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Allows one to connect a refreshable braille display  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Use Camera Images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your camera to help you identify what’s nearby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Designing Safer Web Animations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CSS to create reduced-motion media features </a:t>
            </a:r>
            <a:r>
              <a:rPr lang="en-US" sz="2000" i="1" dirty="0"/>
              <a:t>(See Resources: Designing With Reduced Motion For Motion Sensitivities)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3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-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Bluetooth Keyboard Navigation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Support for Bluetooth keyboard navigation that enables screens, menus, and buttons to be accessed using an external keyboard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Switch Access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Use built-in features as well as switches, a joystick, or other adaptive devices to control what’s on your screen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Customize Gestures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Make other features accessible with just a touch</a:t>
            </a:r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sz="2200" b="1" dirty="0"/>
              <a:t>Manage your house with just your voice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With just your voice, turn on the lights, start the coffee, open the blinds, or play the latest hit song just by speaking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538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New in Mobile Accessibility? –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Spoken Feedback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Gives verbal feedback including text corrections and word suggestions as you type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Browser Readers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Strips away ads, buttons, and navigation bars, allowing you to focus on just the content you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19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What’s Next in Mobile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Faster Devices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Faster computing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Mobile Application Growth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Expected to grow by 45% in the next few years 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Artificial Intelligence and Machine Learning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Real time transcriptions/conversations 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Identifying Images and faces; image recognition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Brain-Controlled Devices</a:t>
            </a:r>
          </a:p>
          <a:p>
            <a:pPr lvl="1">
              <a:spcAft>
                <a:spcPts val="0"/>
              </a:spcAft>
            </a:pPr>
            <a:r>
              <a:rPr lang="en-US" sz="2000" dirty="0"/>
              <a:t>Department of Defense is working on brain-controlled devices</a:t>
            </a:r>
          </a:p>
          <a:p>
            <a:pPr>
              <a:spcAft>
                <a:spcPts val="0"/>
              </a:spcAft>
            </a:pPr>
            <a:r>
              <a:rPr lang="en-US" sz="2200" b="1" dirty="0"/>
              <a:t>What’s next? The sky’s the limit!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i="1" dirty="0"/>
          </a:p>
          <a:p>
            <a:pPr marL="0" indent="0">
              <a:spcAft>
                <a:spcPts val="0"/>
              </a:spcAft>
              <a:buNone/>
            </a:pPr>
            <a:r>
              <a:rPr lang="en-US" sz="1800" i="1" dirty="0"/>
              <a:t>(See Resources: Why Accessibility Is a Critical Piece of Tech Trends for 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5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Government Resources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3"/>
              </a:rPr>
              <a:t>Section508.gov</a:t>
            </a:r>
            <a:r>
              <a:rPr lang="en-US" sz="2000" b="1" dirty="0"/>
              <a:t> </a:t>
            </a:r>
            <a:r>
              <a:rPr lang="en-US" sz="2000" dirty="0"/>
              <a:t>– How to create accessible products, tools and training, find your agency’s 508 Program Manager, testing methods, and more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4"/>
              </a:rPr>
              <a:t>Digital.gov</a:t>
            </a:r>
            <a:r>
              <a:rPr lang="en-US" sz="2000" b="1" dirty="0"/>
              <a:t> </a:t>
            </a:r>
            <a:r>
              <a:rPr lang="en-US" sz="2000" dirty="0"/>
              <a:t>– Guidance on building better digital services in government 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Resources, news, guides, events, services, and communities of practice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Plain Language Community of Practice </a:t>
            </a:r>
            <a:r>
              <a:rPr lang="en-US" sz="1800" dirty="0">
                <a:hlinkClick r:id="rId5"/>
              </a:rPr>
              <a:t>https://digital.gov/communities/plain-language/</a:t>
            </a:r>
            <a:r>
              <a:rPr lang="en-US" sz="1800" dirty="0"/>
              <a:t> 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IT Accessibility and Section 508 Community of Practice </a:t>
            </a:r>
            <a:r>
              <a:rPr lang="en-US" sz="1800" dirty="0">
                <a:hlinkClick r:id="rId6"/>
              </a:rPr>
              <a:t>https://digital.gov/communities/it-accessibility-section-508/</a:t>
            </a:r>
            <a:r>
              <a:rPr lang="en-US" sz="1800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U.S. Web Design System (USWDS) </a:t>
            </a:r>
            <a:r>
              <a:rPr lang="en-US" sz="2000" dirty="0"/>
              <a:t>– Public-facing websites and digital services should use USWDS to meet eight specific requirements of 21st Century IDEA </a:t>
            </a:r>
            <a:r>
              <a:rPr lang="en-US" sz="2000" dirty="0">
                <a:hlinkClick r:id="rId7"/>
              </a:rPr>
              <a:t>https://designsystem.digital.gov/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Accessibility for Teams </a:t>
            </a:r>
            <a:r>
              <a:rPr lang="en-US" sz="2000" dirty="0"/>
              <a:t>– A ‘quick-start’ guide for embedding accessibility and inclusive design practices into your team’s workflow </a:t>
            </a:r>
            <a:r>
              <a:rPr lang="en-US" sz="2000" dirty="0">
                <a:hlinkClick r:id="rId8"/>
              </a:rPr>
              <a:t>https://accessibility.digital.gov/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>
                <a:hlinkClick r:id="rId9"/>
              </a:rPr>
              <a:t>PlainLanguage.gov</a:t>
            </a:r>
            <a:r>
              <a:rPr lang="en-US" sz="2000" b="1" dirty="0"/>
              <a:t> </a:t>
            </a:r>
            <a:r>
              <a:rPr lang="en-US" sz="2000" dirty="0"/>
              <a:t>– Law and requirements, guidelines, checklists, style guides, and more.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Access Board </a:t>
            </a:r>
            <a:r>
              <a:rPr lang="en-US" sz="2000" dirty="0"/>
              <a:t>– Develops and maintains design criteria 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Guidelines, standards, training, webinars, and research </a:t>
            </a:r>
            <a:r>
              <a:rPr lang="en-US" sz="1800" dirty="0">
                <a:hlinkClick r:id="rId10"/>
              </a:rPr>
              <a:t>https://www.access-board.gov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376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Laws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Section 508 of the Rehabilitation Act </a:t>
            </a:r>
            <a:r>
              <a:rPr lang="en-US" sz="2000" dirty="0"/>
              <a:t>and </a:t>
            </a:r>
            <a:r>
              <a:rPr lang="en-US" sz="2000" b="1" dirty="0"/>
              <a:t>Section 255 of the Communications Act </a:t>
            </a:r>
            <a:r>
              <a:rPr lang="en-US" sz="2000" dirty="0">
                <a:hlinkClick r:id="rId3"/>
              </a:rPr>
              <a:t>https://www.access-board.gov/guidelines-and-standards/communications-and-it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Section 508 Applicability &amp; Conformance Requirements</a:t>
            </a:r>
            <a:r>
              <a:rPr lang="en-US" sz="2000" dirty="0"/>
              <a:t> (WCAG 2.0) </a:t>
            </a:r>
            <a:r>
              <a:rPr lang="en-US" sz="2000" dirty="0">
                <a:hlinkClick r:id="rId4"/>
              </a:rPr>
              <a:t>https://www.section508.gov/create/applicability-conformance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Plain Writing Act </a:t>
            </a:r>
            <a:r>
              <a:rPr lang="en-US" sz="2000" dirty="0">
                <a:hlinkClick r:id="rId5"/>
              </a:rPr>
              <a:t>https://www.plainlanguage.gov/law/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21st Century Integrated Digital Experience Act</a:t>
            </a:r>
            <a:r>
              <a:rPr lang="en-US" sz="2000" dirty="0"/>
              <a:t> </a:t>
            </a:r>
            <a:endParaRPr lang="en-US" sz="2000" b="1" dirty="0"/>
          </a:p>
          <a:p>
            <a:pPr lvl="2">
              <a:spcAft>
                <a:spcPts val="0"/>
              </a:spcAft>
            </a:pPr>
            <a:r>
              <a:rPr lang="en-US" sz="1800" dirty="0"/>
              <a:t>21st Century IDEA aims to improve the digital experience for government customers and reinforces existing requirements for federal public websites </a:t>
            </a:r>
            <a:r>
              <a:rPr lang="en-US" sz="1800" dirty="0">
                <a:hlinkClick r:id="rId6"/>
              </a:rPr>
              <a:t>https://digital.gov/resources/21st-century-integrated-digital-experience-act/</a:t>
            </a:r>
            <a:r>
              <a:rPr lang="en-US" sz="1800" dirty="0"/>
              <a:t> </a:t>
            </a:r>
            <a:endParaRPr lang="en-US" sz="18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Americans with Disabilities Act (ADA)</a:t>
            </a:r>
          </a:p>
          <a:p>
            <a:pPr lvl="2">
              <a:spcAft>
                <a:spcPts val="0"/>
              </a:spcAft>
            </a:pPr>
            <a:r>
              <a:rPr lang="en-US" sz="1800" dirty="0"/>
              <a:t>Department of Justice has developed technical assistance and guidance to help covered entities understand their ADA obligations with regard to accessible technology </a:t>
            </a:r>
            <a:r>
              <a:rPr lang="en-US" sz="1800" dirty="0">
                <a:hlinkClick r:id="rId7"/>
              </a:rPr>
              <a:t>https://www.ada.gov/access-technology/guidance.html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92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World Wide Web Consortium (W3C)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W3C Web Accessibility Initiative (WAI) </a:t>
            </a:r>
            <a:r>
              <a:rPr lang="en-US" sz="2000" dirty="0">
                <a:hlinkClick r:id="rId3"/>
              </a:rPr>
              <a:t>https://www.w3.org/WAI/</a:t>
            </a:r>
            <a:r>
              <a:rPr lang="en-US" sz="2000" dirty="0"/>
              <a:t> </a:t>
            </a:r>
          </a:p>
          <a:p>
            <a:pPr lvl="2">
              <a:spcAft>
                <a:spcPts val="0"/>
              </a:spcAft>
            </a:pPr>
            <a:r>
              <a:rPr lang="en-US" sz="1800" b="1" dirty="0"/>
              <a:t>How to Meet WCAG 2 (Quick Reference) </a:t>
            </a:r>
            <a:r>
              <a:rPr lang="en-US" sz="1800" dirty="0">
                <a:hlinkClick r:id="rId4"/>
              </a:rPr>
              <a:t>https://www.w3.org/WAI/WCAG21/quickref/</a:t>
            </a:r>
            <a:r>
              <a:rPr lang="en-US" sz="18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5"/>
              </a:rPr>
              <a:t>https://www.w3.org/TR/mobile-accessibility-mapping/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User Agent Accessibility Guidelines (UAAG) 2.0 </a:t>
            </a:r>
            <a:r>
              <a:rPr lang="en-US" sz="2000" dirty="0">
                <a:hlinkClick r:id="rId6"/>
              </a:rPr>
              <a:t>https://www.w3.org/TR/UAAG20/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Authoring Tool Accessibility Guidelines (ATAG) 2.0 </a:t>
            </a:r>
            <a:r>
              <a:rPr lang="en-US" sz="2000" dirty="0">
                <a:hlinkClick r:id="rId7"/>
              </a:rPr>
              <a:t>https://www.w3.org/TR/ATAG20/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 at W3C </a:t>
            </a:r>
            <a:r>
              <a:rPr lang="en-US" sz="2000" dirty="0">
                <a:hlinkClick r:id="rId8"/>
              </a:rPr>
              <a:t>https://www.w3.org/WAI/standards-guidelines/mobile/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W3C Mobile Accessibility Challenges </a:t>
            </a:r>
            <a:r>
              <a:rPr lang="en-US" sz="2000" dirty="0">
                <a:hlinkClick r:id="rId9"/>
              </a:rPr>
              <a:t>https://www.w3.org/WAI/GL/mobile-a11y-tf/wiki/Mobile_Accessibility_Challenges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W3C Challenges with Accessibility Guidelines Conformance and Testing, and Approaches for Mitigating Them </a:t>
            </a:r>
            <a:r>
              <a:rPr lang="en-US" sz="2000" dirty="0">
                <a:hlinkClick r:id="rId10"/>
              </a:rPr>
              <a:t>https://www.w3.org/TR/accessibility-conformance-challenges/</a:t>
            </a:r>
            <a:r>
              <a:rPr lang="en-US" sz="2000" b="1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5"/>
              </a:rPr>
              <a:t>https://www.w3.org/TR/mobile-accessibility-mapping/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885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Additional Mobile Accessibility Resources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Articles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Why Accessibility Is a Critical Piece of Tech Trends for 2020 </a:t>
            </a:r>
            <a:r>
              <a:rPr lang="en-US" sz="2000" dirty="0">
                <a:hlinkClick r:id="rId3"/>
              </a:rPr>
              <a:t>https://www.boia.org/blog/why-accessibility-is-a-critical-tech-trend-for-2020</a:t>
            </a:r>
            <a:r>
              <a:rPr lang="en-US" sz="2000" dirty="0"/>
              <a:t> </a:t>
            </a:r>
            <a:endParaRPr lang="en-US" sz="2000" b="1" dirty="0"/>
          </a:p>
          <a:p>
            <a:pPr lvl="1">
              <a:spcAft>
                <a:spcPts val="0"/>
              </a:spcAft>
            </a:pPr>
            <a:r>
              <a:rPr lang="en-US" sz="2000" b="1" dirty="0"/>
              <a:t>6-Step Mobile App Accessibility Checklist </a:t>
            </a:r>
            <a:r>
              <a:rPr lang="en-US" sz="2000" dirty="0">
                <a:hlinkClick r:id="rId4"/>
              </a:rPr>
              <a:t>https://blog.usablenet.com/mobile-app-accessibility-techniques-for-inclusive-design-part-1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Design-For-All: Best Practices for Mobile Accessibility </a:t>
            </a:r>
            <a:r>
              <a:rPr lang="en-US" sz="2000" dirty="0">
                <a:hlinkClick r:id="rId5"/>
              </a:rPr>
              <a:t>https://freeportmetrics.com/blog/design-for-all-best-practices-for-mobile-accessibility/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Applications and Litigation: Why Accessibility is Important and What to Consider before Launching, Part 2 of 2 </a:t>
            </a:r>
            <a:r>
              <a:rPr lang="en-US" sz="2000" dirty="0">
                <a:hlinkClick r:id="rId6"/>
              </a:rPr>
              <a:t>https://www.microassist.com/digital-accessibility/mobile-application-accessibility-part-2-of-2/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Designing With Reduced Motion For Motion Sensitivities </a:t>
            </a:r>
            <a:r>
              <a:rPr lang="en-US" sz="2000" dirty="0">
                <a:hlinkClick r:id="rId7"/>
              </a:rPr>
              <a:t>https://www.smashingmagazine.com/2020/09/design-reduced-motion-sensitivities/</a:t>
            </a:r>
            <a:r>
              <a:rPr lang="en-US" sz="2000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"Access," a Short Film About Accessibility </a:t>
            </a:r>
            <a:r>
              <a:rPr lang="en-US" sz="2000" dirty="0">
                <a:hlinkClick r:id="rId8"/>
              </a:rPr>
              <a:t>https://medium.com/@chrishiggins/announcing-access-a-short-film-about-accessibility-2812ef64a13b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55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What Are Mobile Devices and Mobile Applications?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Complexities Do Mobile Devices Bring to Accessibility?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Are Some Mobile Accessibility Challenges?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Are Accessibility Regulations Different for Mobile?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 Are Some Solutions to Mobile Accessibility Challenges?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What’s New in Mobile Accessibility?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Questions</a:t>
            </a:r>
          </a:p>
          <a:p>
            <a:pPr>
              <a:spcAft>
                <a:spcPts val="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756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A336F-4B5F-6A41-850D-9649F5C8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attending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BBB2E-CAC3-754E-84F7-BE9B857EA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4897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80B3-E402-4943-A745-EB98A863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C735A-1F43-5E4B-9D22-DFFD3C852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4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61654"/>
          </a:xfrm>
        </p:spPr>
        <p:txBody>
          <a:bodyPr/>
          <a:lstStyle/>
          <a:p>
            <a:r>
              <a:rPr lang="en-US" dirty="0"/>
              <a:t>Mobile Traffic To Federal Websites on analytics.usa.gov</a:t>
            </a:r>
          </a:p>
        </p:txBody>
      </p:sp>
      <p:pic>
        <p:nvPicPr>
          <p:cNvPr id="8" name="Content Placeholder 7" descr="There were 5.05 billion visits over the past 90 days to government websites. The data displayed in this screen capture of a section of the https://analytics.usa.gov/ dashboard from GSA’s Digital Analytics Program (DAP). It shows in the first column, Devices, that more than half of the traffic to approximately 5,700 executive branch websites -- 56.4% -- came from mobile devices; the remaining 43.6% were desktop users. In the third column, Operating Systems, we see that 55.8% of users were mobile; 33.2% accessed government digital content with iOS devices, while 22.6% used Android ones. The middle column breaks down traffic by browser type." title="Screen capture from Analytics.usa.gov">
            <a:extLst>
              <a:ext uri="{FF2B5EF4-FFF2-40B4-BE49-F238E27FC236}">
                <a16:creationId xmlns:a16="http://schemas.microsoft.com/office/drawing/2014/main" id="{43DEB56F-245A-AA44-B821-DE58C872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57" y="1388231"/>
            <a:ext cx="7987285" cy="4903862"/>
          </a:xfrm>
          <a:effectLst>
            <a:glow rad="127000">
              <a:srgbClr val="006197"/>
            </a:glo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7155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BF09-47BE-D343-AD4D-BC41F266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Mobile Devices and Mobile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2FD6-AA7F-0C47-B6B8-841EC33057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600"/>
            <a:ext cx="4267200" cy="76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Mobile Devices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C91D5-47E4-F64C-B770-E8229C41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267200" cy="4023360"/>
          </a:xfrm>
        </p:spPr>
        <p:txBody>
          <a:bodyPr/>
          <a:lstStyle/>
          <a:p>
            <a:r>
              <a:rPr lang="en-US" dirty="0"/>
              <a:t>Phone</a:t>
            </a:r>
          </a:p>
          <a:p>
            <a:r>
              <a:rPr lang="en-US" dirty="0"/>
              <a:t>Tablet</a:t>
            </a:r>
          </a:p>
          <a:p>
            <a:r>
              <a:rPr lang="en-US" dirty="0"/>
              <a:t>Watch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493CA-9462-8042-B53F-A4CB4FD6B3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4000" y="1371600"/>
            <a:ext cx="6403206" cy="762000"/>
          </a:xfrm>
        </p:spPr>
        <p:txBody>
          <a:bodyPr/>
          <a:lstStyle/>
          <a:p>
            <a:r>
              <a:rPr lang="en-US" b="1" dirty="0"/>
              <a:t>Mobile 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FB321-BD29-5042-A331-E2E4835557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34000" y="2286000"/>
            <a:ext cx="6400800" cy="4038600"/>
          </a:xfrm>
        </p:spPr>
        <p:txBody>
          <a:bodyPr/>
          <a:lstStyle/>
          <a:p>
            <a:r>
              <a:rPr lang="en-US" dirty="0"/>
              <a:t>Native Apps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Responsive Web Design (RWD)</a:t>
            </a:r>
          </a:p>
          <a:p>
            <a:r>
              <a:rPr lang="en-US" dirty="0"/>
              <a:t>Progressive Web Applications (PWA)</a:t>
            </a:r>
          </a:p>
          <a:p>
            <a:r>
              <a:rPr lang="en-US" dirty="0"/>
              <a:t>Accelerated Mobile Pages (AMP)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1FFD3-8D84-054C-A36A-3CE6ED2EE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869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277600" cy="877152"/>
          </a:xfrm>
        </p:spPr>
        <p:txBody>
          <a:bodyPr/>
          <a:lstStyle/>
          <a:p>
            <a:r>
              <a:rPr lang="en-US" dirty="0"/>
              <a:t>What Complexities Do Mobile Devices Bring To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953000"/>
          </a:xfrm>
        </p:spPr>
        <p:txBody>
          <a:bodyPr/>
          <a:lstStyle/>
          <a:p>
            <a:r>
              <a:rPr lang="en-US" b="1" dirty="0"/>
              <a:t>The Wide Variety</a:t>
            </a:r>
            <a:endParaRPr lang="en-US" dirty="0"/>
          </a:p>
          <a:p>
            <a:pPr lvl="1"/>
            <a:r>
              <a:rPr lang="en-US" dirty="0"/>
              <a:t>Makes and models</a:t>
            </a:r>
          </a:p>
          <a:p>
            <a:pPr lvl="1"/>
            <a:r>
              <a:rPr lang="en-US" dirty="0"/>
              <a:t>Sizes</a:t>
            </a:r>
          </a:p>
          <a:p>
            <a:pPr lvl="1"/>
            <a:r>
              <a:rPr lang="en-US" dirty="0"/>
              <a:t>Operating systems</a:t>
            </a:r>
          </a:p>
          <a:p>
            <a:pPr lvl="1"/>
            <a:r>
              <a:rPr lang="en-US" dirty="0"/>
              <a:t>Web browsers</a:t>
            </a:r>
          </a:p>
          <a:p>
            <a:r>
              <a:rPr lang="en-US" b="1" dirty="0"/>
              <a:t>Computing Power and Storage</a:t>
            </a:r>
          </a:p>
          <a:p>
            <a:pPr lvl="1"/>
            <a:r>
              <a:rPr lang="en-US" dirty="0"/>
              <a:t>Software and websites can be large and use a lot of bandwidth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CA746-0FD7-3940-AE2C-7770733027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Physical Size</a:t>
            </a:r>
          </a:p>
          <a:p>
            <a:pPr lvl="1"/>
            <a:r>
              <a:rPr lang="en-US" dirty="0"/>
              <a:t>Graphics and text are often too small</a:t>
            </a:r>
          </a:p>
          <a:p>
            <a:pPr lvl="1"/>
            <a:r>
              <a:rPr lang="en-US" dirty="0"/>
              <a:t>Touch area gets reduced</a:t>
            </a:r>
            <a:endParaRPr lang="en-US" b="1" dirty="0"/>
          </a:p>
          <a:p>
            <a:r>
              <a:rPr lang="en-US" b="1" dirty="0"/>
              <a:t>Interface</a:t>
            </a:r>
          </a:p>
          <a:p>
            <a:pPr lvl="1"/>
            <a:r>
              <a:rPr lang="en-US" dirty="0"/>
              <a:t>Not keyboard focused </a:t>
            </a:r>
          </a:p>
          <a:p>
            <a:pPr lvl="1"/>
            <a:r>
              <a:rPr lang="en-US" dirty="0"/>
              <a:t>Touch vs. mouse can cause usability problems </a:t>
            </a:r>
          </a:p>
          <a:p>
            <a:pPr lvl="1"/>
            <a:r>
              <a:rPr lang="en-US" dirty="0"/>
              <a:t>Speech control is not always available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781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277600" cy="877152"/>
          </a:xfrm>
        </p:spPr>
        <p:txBody>
          <a:bodyPr/>
          <a:lstStyle/>
          <a:p>
            <a:r>
              <a:rPr lang="en-US" dirty="0"/>
              <a:t>What Complexities Do Mobile Devices Bring To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6781800" cy="4937760"/>
          </a:xfrm>
        </p:spPr>
        <p:txBody>
          <a:bodyPr/>
          <a:lstStyle/>
          <a:p>
            <a:r>
              <a:rPr lang="en-US" b="1" dirty="0"/>
              <a:t>Development and Testing</a:t>
            </a:r>
          </a:p>
          <a:p>
            <a:pPr lvl="1"/>
            <a:r>
              <a:rPr lang="en-US" dirty="0"/>
              <a:t>Physical devices are required</a:t>
            </a:r>
          </a:p>
          <a:p>
            <a:pPr lvl="1"/>
            <a:r>
              <a:rPr lang="en-US" dirty="0"/>
              <a:t>Single codebase development</a:t>
            </a:r>
          </a:p>
          <a:p>
            <a:pPr lvl="1"/>
            <a:r>
              <a:rPr lang="en-US" dirty="0"/>
              <a:t>Zoom functionality is not always optimal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045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Mobile Accessibility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Audio – Deaf or Hard of Hearing (HoH)</a:t>
            </a:r>
          </a:p>
          <a:p>
            <a:pPr lvl="1"/>
            <a:r>
              <a:rPr lang="en-US" dirty="0"/>
              <a:t>Captioning or sign language interpreters</a:t>
            </a:r>
          </a:p>
          <a:p>
            <a:r>
              <a:rPr lang="en-US" b="1" dirty="0"/>
              <a:t>Vision – Blind, Low Vision, or Color Blind</a:t>
            </a:r>
          </a:p>
          <a:p>
            <a:pPr lvl="1"/>
            <a:r>
              <a:rPr lang="en-US" dirty="0"/>
              <a:t>Audio descriptions </a:t>
            </a:r>
          </a:p>
          <a:p>
            <a:pPr lvl="1"/>
            <a:r>
              <a:rPr lang="en-US" dirty="0"/>
              <a:t>Screen magnification</a:t>
            </a:r>
          </a:p>
          <a:p>
            <a:pPr lvl="1"/>
            <a:r>
              <a:rPr lang="en-US" dirty="0"/>
              <a:t>Font sizes</a:t>
            </a:r>
          </a:p>
          <a:p>
            <a:pPr lvl="1"/>
            <a:r>
              <a:rPr lang="en-US" dirty="0"/>
              <a:t>Color contrast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CA746-0FD7-3940-AE2C-7770733027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Mobility</a:t>
            </a:r>
          </a:p>
          <a:p>
            <a:pPr lvl="1"/>
            <a:r>
              <a:rPr lang="en-US" dirty="0"/>
              <a:t>Input devices</a:t>
            </a:r>
          </a:p>
          <a:p>
            <a:pPr lvl="1"/>
            <a:r>
              <a:rPr lang="en-US" dirty="0"/>
              <a:t>Voice commands</a:t>
            </a:r>
          </a:p>
          <a:p>
            <a:r>
              <a:rPr lang="en-US" b="1" dirty="0"/>
              <a:t>Cognitive, Learning, Neurological</a:t>
            </a:r>
          </a:p>
          <a:p>
            <a:pPr lvl="1"/>
            <a:r>
              <a:rPr lang="en-US" dirty="0"/>
              <a:t>Page clutter or inconsistency</a:t>
            </a:r>
          </a:p>
          <a:p>
            <a:pPr lvl="1"/>
            <a:r>
              <a:rPr lang="en-US" dirty="0"/>
              <a:t>Animations or flashing content</a:t>
            </a:r>
          </a:p>
          <a:p>
            <a:pPr lvl="1"/>
            <a:r>
              <a:rPr lang="en-US" dirty="0"/>
              <a:t>Unnecessary formatting</a:t>
            </a:r>
          </a:p>
          <a:p>
            <a:pPr lvl="1"/>
            <a:r>
              <a:rPr lang="en-US" dirty="0"/>
              <a:t>Keyboard focus visibility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260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Accessibility Regulations Different for Mobile?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Section 508 applies to all digital content, not just websites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Mobile Accessibility: How WCAG 2.0 and Other W3C/WAI Guidelines Apply to Mobile </a:t>
            </a:r>
            <a:r>
              <a:rPr lang="en-US" sz="2000" dirty="0">
                <a:hlinkClick r:id="rId3"/>
              </a:rPr>
              <a:t>https://www.w3.org/TR/mobile-accessibility-mapping/</a:t>
            </a:r>
            <a:r>
              <a:rPr lang="en-US" sz="20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It’s not native vs. web; all digital content, products, and services must be accessible.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“3rd party suppliers say that there are no standards for mobile, so they feel that WCAG [Web Content Accessibility Guidelines] doesn't apply to mobile devices, and therefore they don't have to do it.” </a:t>
            </a:r>
            <a:r>
              <a:rPr lang="en-US" sz="2200" i="1" dirty="0"/>
              <a:t>(See Resources: W3C Mobile Accessibility Challenges)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2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8E2-E656-9543-9319-3CBB0E4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Accessibility Regulations Different for Mobile?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59D7-D907-9D46-89BA-A2C251CD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200" b="1" dirty="0"/>
              <a:t>Section 508 </a:t>
            </a:r>
            <a:r>
              <a:rPr lang="en-US" sz="2200" dirty="0"/>
              <a:t>of the Rehabilitation Act of 1973, W3C WAI </a:t>
            </a:r>
            <a:r>
              <a:rPr lang="en-US" sz="2200" b="1" dirty="0"/>
              <a:t>WCAG 2.0</a:t>
            </a:r>
            <a:r>
              <a:rPr lang="en-US" sz="2200" dirty="0"/>
              <a:t>, User Agent Accessibility Guidelines </a:t>
            </a:r>
            <a:r>
              <a:rPr lang="en-US" sz="2200" b="1" dirty="0"/>
              <a:t>(UAAG) 2.0</a:t>
            </a:r>
            <a:r>
              <a:rPr lang="en-US" sz="2200" dirty="0"/>
              <a:t>, and Authoring Tool Accessibility Guidelines </a:t>
            </a:r>
            <a:r>
              <a:rPr lang="en-US" sz="2200" b="1" dirty="0"/>
              <a:t>(ATAG) 2.0 </a:t>
            </a:r>
            <a:r>
              <a:rPr lang="en-US" sz="2200" dirty="0"/>
              <a:t>include information on mobile </a:t>
            </a:r>
            <a:r>
              <a:rPr lang="en-US" sz="2200" i="1" dirty="0"/>
              <a:t>(See Resources)</a:t>
            </a:r>
            <a:r>
              <a:rPr lang="en-US" sz="22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Key WCAG components under the four “</a:t>
            </a:r>
            <a:r>
              <a:rPr lang="en-US" sz="2200" b="1" dirty="0"/>
              <a:t>POUR</a:t>
            </a:r>
            <a:r>
              <a:rPr lang="en-US" sz="2200" dirty="0"/>
              <a:t>” principles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P</a:t>
            </a:r>
            <a:r>
              <a:rPr lang="en-US" sz="2000" dirty="0"/>
              <a:t>erceivable – Both content and user interface components must be presented to users in ways they can perceive.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O</a:t>
            </a:r>
            <a:r>
              <a:rPr lang="en-US" sz="2000" dirty="0"/>
              <a:t>perable - User interface components and navigation must be operable.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U</a:t>
            </a:r>
            <a:r>
              <a:rPr lang="en-US" sz="2000" dirty="0"/>
              <a:t>nderstandable - Information and the operation of user interface must be understandable.</a:t>
            </a:r>
          </a:p>
          <a:p>
            <a:pPr lvl="1">
              <a:spcAft>
                <a:spcPts val="0"/>
              </a:spcAft>
            </a:pPr>
            <a:r>
              <a:rPr lang="en-US" sz="2000" b="1" dirty="0"/>
              <a:t>R</a:t>
            </a:r>
            <a:r>
              <a:rPr lang="en-US" sz="2000" dirty="0"/>
              <a:t>obust - Content must be robust enough that it can be interpreted reliably by a wide variety of user agents, including assistive technologies.</a:t>
            </a:r>
          </a:p>
          <a:p>
            <a:pPr>
              <a:spcAft>
                <a:spcPts val="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D663-EEA2-4C40-972F-CA61E9B1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492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Layout 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Microsoft Macintosh PowerPoint</Application>
  <PresentationFormat>Widescreen</PresentationFormat>
  <Paragraphs>210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ＭＳ Ｐゴシック</vt:lpstr>
      <vt:lpstr>ヒラギノ角ゴ Pro W3</vt:lpstr>
      <vt:lpstr>Arial</vt:lpstr>
      <vt:lpstr>Helvetica</vt:lpstr>
      <vt:lpstr>Helvetica Bold Oblique</vt:lpstr>
      <vt:lpstr>Wingdings</vt:lpstr>
      <vt:lpstr>Master Cover Slide</vt:lpstr>
      <vt:lpstr>Content Layout</vt:lpstr>
      <vt:lpstr>Breaker Layout</vt:lpstr>
      <vt:lpstr>Annual Interagency  Accessibility Forum</vt:lpstr>
      <vt:lpstr>Agenda</vt:lpstr>
      <vt:lpstr>Mobile Traffic To Federal Websites on analytics.usa.gov</vt:lpstr>
      <vt:lpstr>What Are Mobile Devices and Mobile Applications?</vt:lpstr>
      <vt:lpstr>What Complexities Do Mobile Devices Bring To Accessibility?</vt:lpstr>
      <vt:lpstr>What Complexities Do Mobile Devices Bring To Accessibility?</vt:lpstr>
      <vt:lpstr>What Are Some Mobile Accessibility Challenges?</vt:lpstr>
      <vt:lpstr>Are Accessibility Regulations Different for Mobile?</vt:lpstr>
      <vt:lpstr>Are Accessibility Regulations Different for Mobile?</vt:lpstr>
      <vt:lpstr>Some Solutions To Mobile Accessibility Challenges</vt:lpstr>
      <vt:lpstr>What’s New in Mobile Accessibility? - Audio</vt:lpstr>
      <vt:lpstr>What’s New in Mobile Accessibility? - Vision</vt:lpstr>
      <vt:lpstr>What’s New in Mobile Accessibility? - Mobility</vt:lpstr>
      <vt:lpstr>What’s New in Mobile Accessibility? – Learning</vt:lpstr>
      <vt:lpstr>What’s Next in Mobile Accessibility?</vt:lpstr>
      <vt:lpstr>Additional Mobile Accessibility Resources</vt:lpstr>
      <vt:lpstr>Additional Mobile Accessibility Resources (continued)</vt:lpstr>
      <vt:lpstr>Additional Mobile Accessibility Resources (continued)</vt:lpstr>
      <vt:lpstr>Additional Mobile Accessibility Resources (continued)</vt:lpstr>
      <vt:lpstr>THANK YOU For attending …</vt:lpstr>
      <vt:lpstr>Questions?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Interagency Accessibility Forum IAAF: Mobile Accessibility</dc:title>
  <dc:subject>Enabling Missions through Accessible Technology – Leaving No One Behind</dc:subject>
  <dc:creator/>
  <cp:keywords>IAAF</cp:keywords>
  <dc:description>Emerging technology as it relates to our devices, allowing us to be mobile for persons with disabilities</dc:description>
  <cp:lastModifiedBy/>
  <cp:revision>1</cp:revision>
  <cp:lastPrinted>2020-09-21T21:28:32Z</cp:lastPrinted>
  <dcterms:created xsi:type="dcterms:W3CDTF">2013-08-29T18:50:40Z</dcterms:created>
  <dcterms:modified xsi:type="dcterms:W3CDTF">2020-09-29T18:18:15Z</dcterms:modified>
  <cp:category>2020 Interagency Accessibility Forum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